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56" r:id="rId2"/>
    <p:sldId id="258" r:id="rId3"/>
    <p:sldId id="263" r:id="rId4"/>
    <p:sldId id="262" r:id="rId5"/>
    <p:sldId id="281" r:id="rId6"/>
    <p:sldId id="259" r:id="rId7"/>
    <p:sldId id="260" r:id="rId8"/>
    <p:sldId id="261" r:id="rId9"/>
    <p:sldId id="280" r:id="rId10"/>
    <p:sldId id="267" r:id="rId11"/>
    <p:sldId id="268" r:id="rId12"/>
    <p:sldId id="269" r:id="rId13"/>
    <p:sldId id="282" r:id="rId14"/>
    <p:sldId id="270" r:id="rId15"/>
    <p:sldId id="271" r:id="rId16"/>
    <p:sldId id="272" r:id="rId17"/>
    <p:sldId id="273" r:id="rId18"/>
    <p:sldId id="274" r:id="rId19"/>
    <p:sldId id="275" r:id="rId20"/>
    <p:sldId id="276" r:id="rId21"/>
    <p:sldId id="277" r:id="rId22"/>
    <p:sldId id="283" r:id="rId23"/>
    <p:sldId id="266" r:id="rId24"/>
    <p:sldId id="264" r:id="rId25"/>
    <p:sldId id="265"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varScale="1">
        <p:scale>
          <a:sx n="63" d="100"/>
          <a:sy n="63" d="100"/>
        </p:scale>
        <p:origin x="-12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Times New Roman" charset="0"/>
              </a:defRPr>
            </a:lvl1pPr>
          </a:lstStyle>
          <a:p>
            <a:pPr>
              <a:defRPr/>
            </a:pPr>
            <a:endParaRPr lang="en-AU"/>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charset="0"/>
              </a:defRPr>
            </a:lvl1pPr>
          </a:lstStyle>
          <a:p>
            <a:pPr>
              <a:defRPr/>
            </a:pPr>
            <a:endParaRPr lang="en-AU"/>
          </a:p>
        </p:txBody>
      </p:sp>
      <p:sp>
        <p:nvSpPr>
          <p:cNvPr id="3686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charset="0"/>
              </a:defRPr>
            </a:lvl1pPr>
          </a:lstStyle>
          <a:p>
            <a:pPr>
              <a:defRPr/>
            </a:pPr>
            <a:endParaRPr lang="en-AU"/>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charset="0"/>
              </a:defRPr>
            </a:lvl1pPr>
          </a:lstStyle>
          <a:p>
            <a:pPr>
              <a:defRPr/>
            </a:pPr>
            <a:fld id="{523BDB77-D232-40C2-9BA0-DD16D0AD62AB}" type="slidenum">
              <a:rPr lang="en-AU"/>
              <a:pPr>
                <a:defRPr/>
              </a:pPr>
              <a:t>‹#›</a:t>
            </a:fld>
            <a:endParaRPr lang="en-AU"/>
          </a:p>
        </p:txBody>
      </p:sp>
    </p:spTree>
    <p:extLst>
      <p:ext uri="{BB962C8B-B14F-4D97-AF65-F5344CB8AC3E}">
        <p14:creationId xmlns:p14="http://schemas.microsoft.com/office/powerpoint/2010/main" val="1494455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A031E75-50CE-4F08-B685-2E1B859F2415}" type="slidenum">
              <a:rPr lang="en-AU">
                <a:latin typeface="Times New Roman" charset="0"/>
              </a:rPr>
              <a:pPr/>
              <a:t>1</a:t>
            </a:fld>
            <a:endParaRPr lang="en-AU">
              <a:latin typeface="Times New Roman" charset="0"/>
            </a:endParaRPr>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6FFC4BC-6B2C-4B4F-953C-CF9264487EAE}" type="slidenum">
              <a:rPr lang="en-AU">
                <a:latin typeface="Times New Roman" charset="0"/>
              </a:rPr>
              <a:pPr/>
              <a:t>10</a:t>
            </a:fld>
            <a:endParaRPr lang="en-AU">
              <a:latin typeface="Times New Roman"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533BAF8-7A76-47A4-BD5B-A8B77CD571B0}" type="slidenum">
              <a:rPr lang="en-AU">
                <a:latin typeface="Times New Roman" charset="0"/>
              </a:rPr>
              <a:pPr/>
              <a:t>11</a:t>
            </a:fld>
            <a:endParaRPr lang="en-AU">
              <a:latin typeface="Times New Roman" charset="0"/>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D7B5B66-BE80-4CEE-96FA-6BB4C25DE37A}" type="slidenum">
              <a:rPr lang="en-AU">
                <a:latin typeface="Times New Roman" charset="0"/>
              </a:rPr>
              <a:pPr/>
              <a:t>12</a:t>
            </a:fld>
            <a:endParaRPr lang="en-AU">
              <a:latin typeface="Times New Roman" charset="0"/>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C94FA6B-7EE3-4C03-8AB6-E9CFCF6C6E06}" type="slidenum">
              <a:rPr lang="en-AU">
                <a:latin typeface="Times New Roman" charset="0"/>
              </a:rPr>
              <a:pPr/>
              <a:t>13</a:t>
            </a:fld>
            <a:endParaRPr lang="en-AU">
              <a:latin typeface="Times New Roman"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75490CD-DFB2-4180-8459-C7FAC478225D}" type="slidenum">
              <a:rPr lang="en-AU">
                <a:latin typeface="Times New Roman" charset="0"/>
              </a:rPr>
              <a:pPr/>
              <a:t>14</a:t>
            </a:fld>
            <a:endParaRPr lang="en-AU">
              <a:latin typeface="Times New Roman" charset="0"/>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4172F42-CE14-49F1-A63B-1D79C79C4F96}" type="slidenum">
              <a:rPr lang="en-AU">
                <a:latin typeface="Times New Roman" charset="0"/>
              </a:rPr>
              <a:pPr/>
              <a:t>15</a:t>
            </a:fld>
            <a:endParaRPr lang="en-AU">
              <a:latin typeface="Times New Roman"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39253C3-A494-462D-87C0-B36267E0B374}" type="slidenum">
              <a:rPr lang="en-AU">
                <a:latin typeface="Times New Roman" charset="0"/>
              </a:rPr>
              <a:pPr/>
              <a:t>16</a:t>
            </a:fld>
            <a:endParaRPr lang="en-AU">
              <a:latin typeface="Times New Roman" charset="0"/>
            </a:endParaRPr>
          </a:p>
        </p:txBody>
      </p:sp>
      <p:sp>
        <p:nvSpPr>
          <p:cNvPr id="54275" name="Rectangle 2"/>
          <p:cNvSpPr>
            <a:spLocks noChangeArrowheads="1" noTextEdit="1"/>
          </p:cNvSpPr>
          <p:nvPr>
            <p:ph type="sldImg"/>
          </p:nvPr>
        </p:nvSpPr>
        <p:spPr>
          <a:solidFill>
            <a:srgbClr val="FFFFFF"/>
          </a:solidFill>
          <a:ln/>
        </p:spPr>
      </p:sp>
      <p:sp>
        <p:nvSpPr>
          <p:cNvPr id="54276"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r>
              <a:rPr lang="en-US" smtClean="0"/>
              <a:t>Many forests in higher elevations of northeastern North America and Europe are dying due to acid deposition. Air pollution due to emissions from factories and fossil fuel burning is the major cause of acid deposition, which contains nitric acid (H</a:t>
            </a:r>
            <a:r>
              <a:rPr lang="en-US" baseline="-25000" smtClean="0"/>
              <a:t>2</a:t>
            </a:r>
            <a:r>
              <a:rPr lang="en-US" smtClean="0"/>
              <a:t>NO</a:t>
            </a:r>
            <a:r>
              <a:rPr lang="en-US" baseline="-25000" smtClean="0"/>
              <a:t>3</a:t>
            </a:r>
            <a:r>
              <a:rPr lang="en-US" smtClean="0"/>
              <a:t>) and sulfuric acid (H</a:t>
            </a:r>
            <a:r>
              <a:rPr lang="en-US" baseline="-25000" smtClean="0"/>
              <a:t>2</a:t>
            </a:r>
            <a:r>
              <a:rPr lang="en-US" smtClean="0"/>
              <a:t>SO</a:t>
            </a:r>
            <a:r>
              <a:rPr lang="en-US" baseline="-25000" smtClean="0"/>
              <a:t>4</a:t>
            </a:r>
            <a:r>
              <a:rPr lang="en-US" smtClean="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F0F4EE8-2B75-45B7-BEC9-EA15368F051F}" type="slidenum">
              <a:rPr lang="en-AU">
                <a:latin typeface="Times New Roman" charset="0"/>
              </a:rPr>
              <a:pPr/>
              <a:t>17</a:t>
            </a:fld>
            <a:endParaRPr lang="en-AU">
              <a:latin typeface="Times New Roman" charset="0"/>
            </a:endParaRPr>
          </a:p>
        </p:txBody>
      </p:sp>
      <p:sp>
        <p:nvSpPr>
          <p:cNvPr id="55299" name="Rectangle 2"/>
          <p:cNvSpPr>
            <a:spLocks noChangeArrowheads="1" noTextEdit="1"/>
          </p:cNvSpPr>
          <p:nvPr>
            <p:ph type="sldImg"/>
          </p:nvPr>
        </p:nvSpPr>
        <p:spPr>
          <a:solidFill>
            <a:srgbClr val="FFFFFF"/>
          </a:solidFill>
          <a:ln/>
        </p:spPr>
      </p:sp>
      <p:sp>
        <p:nvSpPr>
          <p:cNvPr id="55300"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r>
              <a:rPr lang="en-US" smtClean="0"/>
              <a:t>The </a:t>
            </a:r>
            <a:r>
              <a:rPr lang="en-US" i="1" smtClean="0"/>
              <a:t>Health Focus</a:t>
            </a:r>
            <a:r>
              <a:rPr lang="en-US" smtClean="0"/>
              <a:t> for Chapter 34 (pages 710-711) is entitled </a:t>
            </a:r>
            <a:r>
              <a:rPr lang="en-US" i="1" smtClean="0"/>
              <a:t>Ozone Shield Depletion</a:t>
            </a:r>
            <a:r>
              <a:rPr lang="en-US"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B0DD4D3-8D1C-467E-8C80-924DD63B4D71}" type="slidenum">
              <a:rPr lang="en-AU">
                <a:latin typeface="Times New Roman" charset="0"/>
              </a:rPr>
              <a:pPr/>
              <a:t>18</a:t>
            </a:fld>
            <a:endParaRPr lang="en-AU">
              <a:latin typeface="Times New Roman" charset="0"/>
            </a:endParaRPr>
          </a:p>
        </p:txBody>
      </p:sp>
      <p:sp>
        <p:nvSpPr>
          <p:cNvPr id="56323" name="Rectangle 2"/>
          <p:cNvSpPr>
            <a:spLocks noChangeArrowheads="1" noTextEdit="1"/>
          </p:cNvSpPr>
          <p:nvPr>
            <p:ph type="sldImg"/>
          </p:nvPr>
        </p:nvSpPr>
        <p:spPr>
          <a:solidFill>
            <a:srgbClr val="FFFFFF"/>
          </a:solidFill>
          <a:ln/>
        </p:spPr>
      </p:sp>
      <p:sp>
        <p:nvSpPr>
          <p:cNvPr id="56324"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r>
              <a:rPr lang="en-US" smtClean="0"/>
              <a:t>(Top) Normally, pollutants escape into the atmosphere when warm air rises. (Middle) During a thermal inversion, a layer of warm air (warm inversion layer) overlies and traps pollutants in cool air below. (Bottom) Los Angeles is particularly susceptible to thermal inversions, and this accounts for why this city is the “air pollution capital” of the United States.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33AFF9D-4385-472F-921A-DC4418D9EBAD}" type="slidenum">
              <a:rPr lang="en-AU">
                <a:latin typeface="Times New Roman" charset="0"/>
              </a:rPr>
              <a:pPr/>
              <a:t>19</a:t>
            </a:fld>
            <a:endParaRPr lang="en-AU">
              <a:latin typeface="Times New Roman" charset="0"/>
            </a:endParaRPr>
          </a:p>
        </p:txBody>
      </p:sp>
      <p:sp>
        <p:nvSpPr>
          <p:cNvPr id="57347" name="Rectangle 2"/>
          <p:cNvSpPr>
            <a:spLocks noChangeArrowheads="1" noTextEdit="1"/>
          </p:cNvSpPr>
          <p:nvPr>
            <p:ph type="sldImg"/>
          </p:nvPr>
        </p:nvSpPr>
        <p:spPr>
          <a:solidFill>
            <a:srgbClr val="FFFFFF"/>
          </a:solidFill>
          <a:ln/>
        </p:spPr>
      </p:sp>
      <p:sp>
        <p:nvSpPr>
          <p:cNvPr id="57348"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r>
              <a:rPr lang="en-US" smtClean="0">
                <a:solidFill>
                  <a:schemeClr val="tx2"/>
                </a:solidFill>
              </a:rPr>
              <a:t>phosphorus does not enter the atmosphere.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8A3427CC-C309-4564-93F9-CF34394DA99E}" type="slidenum">
              <a:rPr lang="en-AU">
                <a:latin typeface="Times New Roman" charset="0"/>
              </a:rPr>
              <a:pPr/>
              <a:t>2</a:t>
            </a:fld>
            <a:endParaRPr lang="en-AU">
              <a:latin typeface="Times New Roman" charset="0"/>
            </a:endParaRPr>
          </a:p>
        </p:txBody>
      </p:sp>
      <p:sp>
        <p:nvSpPr>
          <p:cNvPr id="39939" name="Rectangle 2"/>
          <p:cNvSpPr>
            <a:spLocks noChangeArrowheads="1" noTextEdit="1"/>
          </p:cNvSpPr>
          <p:nvPr>
            <p:ph type="sldImg"/>
          </p:nvPr>
        </p:nvSpPr>
        <p:spPr>
          <a:solidFill>
            <a:srgbClr val="FFFFFF"/>
          </a:solidFill>
          <a:ln/>
        </p:spPr>
      </p:sp>
      <p:sp>
        <p:nvSpPr>
          <p:cNvPr id="39940"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r>
              <a:rPr lang="en-US" smtClean="0"/>
              <a:t>Chemical nutrients cycle between these components of ecosystems. Reservoirs, such as fossil fuels, minerals in rocks, and sediments in oceans, are normally relatively unavailable sources, but exchange pools in the atmosphere, soil, and water are available sources of chemicals for the biotic community. While human activities remove chemicals from reservoirs and pools and make them available to the biotic community, pollution can result.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8B97AE8-563B-4432-8115-AB782066836C}" type="slidenum">
              <a:rPr lang="en-AU">
                <a:latin typeface="Times New Roman" charset="0"/>
              </a:rPr>
              <a:pPr/>
              <a:t>20</a:t>
            </a:fld>
            <a:endParaRPr lang="en-AU">
              <a:latin typeface="Times New Roman"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061897A-6B98-4AE8-A25F-AD3271747C5F}" type="slidenum">
              <a:rPr lang="en-AU">
                <a:latin typeface="Times New Roman" charset="0"/>
              </a:rPr>
              <a:pPr/>
              <a:t>21</a:t>
            </a:fld>
            <a:endParaRPr lang="en-AU">
              <a:latin typeface="Times New Roman" charset="0"/>
            </a:endParaRPr>
          </a:p>
        </p:txBody>
      </p:sp>
      <p:sp>
        <p:nvSpPr>
          <p:cNvPr id="59395" name="Rectangle 2"/>
          <p:cNvSpPr>
            <a:spLocks noChangeArrowheads="1" noTextEdit="1"/>
          </p:cNvSpPr>
          <p:nvPr>
            <p:ph type="sldImg"/>
          </p:nvPr>
        </p:nvSpPr>
        <p:spPr>
          <a:solidFill>
            <a:srgbClr val="FFFFFF"/>
          </a:solidFill>
          <a:ln/>
        </p:spPr>
      </p:sp>
      <p:sp>
        <p:nvSpPr>
          <p:cNvPr id="59396"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r>
              <a:rPr lang="en-US" smtClean="0"/>
              <a:t>Eutrophication is over-enrichment of an aquatic ecosystem.</a:t>
            </a:r>
          </a:p>
          <a:p>
            <a:r>
              <a:rPr lang="en-US" smtClean="0"/>
              <a:t>Pollutants which undergo biological magnification as they concentrate moving through the food chain include DDT and PCBs, among others.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D2F7E5D-C63C-459E-8983-22F3773BDECD}" type="slidenum">
              <a:rPr lang="en-AU">
                <a:latin typeface="Times New Roman" charset="0"/>
              </a:rPr>
              <a:pPr/>
              <a:t>22</a:t>
            </a:fld>
            <a:endParaRPr lang="en-AU">
              <a:latin typeface="Times New Roman"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C725397E-829F-402E-8A51-26EC16D0A656}" type="slidenum">
              <a:rPr lang="en-AU">
                <a:latin typeface="Times New Roman" charset="0"/>
              </a:rPr>
              <a:pPr/>
              <a:t>23</a:t>
            </a:fld>
            <a:endParaRPr lang="en-AU">
              <a:latin typeface="Times New Roman" charset="0"/>
            </a:endParaRPr>
          </a:p>
        </p:txBody>
      </p:sp>
      <p:sp>
        <p:nvSpPr>
          <p:cNvPr id="48131" name="Rectangle 2"/>
          <p:cNvSpPr>
            <a:spLocks noChangeArrowheads="1" noTextEdit="1"/>
          </p:cNvSpPr>
          <p:nvPr>
            <p:ph type="sldImg"/>
          </p:nvPr>
        </p:nvSpPr>
        <p:spPr>
          <a:solidFill>
            <a:srgbClr val="FFFFFF"/>
          </a:solidFill>
          <a:ln/>
        </p:spPr>
      </p:sp>
      <p:sp>
        <p:nvSpPr>
          <p:cNvPr id="48132"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r>
              <a:rPr lang="en-US" smtClean="0"/>
              <a:t>The contribution of greenhouse gases (far right) to the earth’s surface causes global warming.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CF70E65-D0C4-4164-B23F-BCF6FF01A84A}" type="slidenum">
              <a:rPr lang="en-AU">
                <a:latin typeface="Times New Roman" charset="0"/>
              </a:rPr>
              <a:pPr/>
              <a:t>24</a:t>
            </a:fld>
            <a:endParaRPr lang="en-AU">
              <a:latin typeface="Times New Roman" charset="0"/>
            </a:endParaRPr>
          </a:p>
        </p:txBody>
      </p:sp>
      <p:sp>
        <p:nvSpPr>
          <p:cNvPr id="46083" name="Rectangle 2"/>
          <p:cNvSpPr>
            <a:spLocks noChangeArrowheads="1" noTextEdit="1"/>
          </p:cNvSpPr>
          <p:nvPr>
            <p:ph type="sldImg"/>
          </p:nvPr>
        </p:nvSpPr>
        <p:spPr>
          <a:solidFill>
            <a:srgbClr val="FFFFFF"/>
          </a:solidFill>
          <a:ln/>
        </p:spPr>
      </p:sp>
      <p:sp>
        <p:nvSpPr>
          <p:cNvPr id="46084"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r>
              <a:rPr lang="en-US" smtClean="0"/>
              <a:t>The burning of fossil fuels is the primary causes of greenhouse gases increasing in the atmosphere. Other sources of greenhouse gases include methane from feed yards, and other gases from industry.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0CDFD69-9E7D-4C57-A8B7-FF60CB190457}" type="slidenum">
              <a:rPr lang="en-AU">
                <a:latin typeface="Times New Roman" charset="0"/>
              </a:rPr>
              <a:pPr/>
              <a:t>25</a:t>
            </a:fld>
            <a:endParaRPr lang="en-AU">
              <a:latin typeface="Times New Roman"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B41B9FD-0DAA-4839-B54C-4AD848CFBBA7}" type="slidenum">
              <a:rPr lang="en-AU">
                <a:latin typeface="Times New Roman" charset="0"/>
              </a:rPr>
              <a:pPr/>
              <a:t>3</a:t>
            </a:fld>
            <a:endParaRPr lang="en-AU">
              <a:latin typeface="Times New Roman" charset="0"/>
            </a:endParaRPr>
          </a:p>
        </p:txBody>
      </p:sp>
      <p:sp>
        <p:nvSpPr>
          <p:cNvPr id="45059" name="Rectangle 2"/>
          <p:cNvSpPr>
            <a:spLocks noChangeArrowheads="1" noTextEdit="1"/>
          </p:cNvSpPr>
          <p:nvPr>
            <p:ph type="sldImg"/>
          </p:nvPr>
        </p:nvSpPr>
        <p:spPr>
          <a:solidFill>
            <a:srgbClr val="FFFFFF"/>
          </a:solidFill>
          <a:ln/>
        </p:spPr>
      </p:sp>
      <p:sp>
        <p:nvSpPr>
          <p:cNvPr id="45060"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r>
              <a:rPr lang="en-US" smtClean="0"/>
              <a:t>Purple arrows show human activities; gray arrows represent natural events.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6285540-FF89-40B5-987E-01663A691AA2}" type="slidenum">
              <a:rPr lang="en-AU">
                <a:latin typeface="Times New Roman" charset="0"/>
              </a:rPr>
              <a:pPr/>
              <a:t>4</a:t>
            </a:fld>
            <a:endParaRPr lang="en-AU">
              <a:latin typeface="Times New Roman" charset="0"/>
            </a:endParaRP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82837285-F7A9-4A46-815A-47D7C35BD89F}" type="slidenum">
              <a:rPr lang="en-AU">
                <a:latin typeface="Times New Roman" charset="0"/>
              </a:rPr>
              <a:pPr/>
              <a:t>5</a:t>
            </a:fld>
            <a:endParaRPr lang="en-AU">
              <a:latin typeface="Times New Roman"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77AC792D-9BF2-4CD1-8781-837EAAC5887F}" type="slidenum">
              <a:rPr lang="en-AU">
                <a:latin typeface="Times New Roman" charset="0"/>
              </a:rPr>
              <a:pPr/>
              <a:t>6</a:t>
            </a:fld>
            <a:endParaRPr lang="en-AU">
              <a:latin typeface="Times New Roman" charset="0"/>
            </a:endParaRPr>
          </a:p>
        </p:txBody>
      </p:sp>
      <p:sp>
        <p:nvSpPr>
          <p:cNvPr id="40963" name="Rectangle 2"/>
          <p:cNvSpPr>
            <a:spLocks noChangeArrowheads="1" noTextEdit="1"/>
          </p:cNvSpPr>
          <p:nvPr>
            <p:ph type="sldImg"/>
          </p:nvPr>
        </p:nvSpPr>
        <p:spPr>
          <a:solidFill>
            <a:srgbClr val="FFFFFF"/>
          </a:solidFill>
          <a:ln/>
        </p:spPr>
      </p:sp>
      <p:sp>
        <p:nvSpPr>
          <p:cNvPr id="40964"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r>
              <a:rPr lang="en-US" smtClean="0"/>
              <a:t>Water under the soil surface forms a water table and rock layers may hold water in aquifers.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67941BB-12CE-48D1-B5AB-2FCA7BB95543}" type="slidenum">
              <a:rPr lang="en-AU">
                <a:latin typeface="Times New Roman" charset="0"/>
              </a:rPr>
              <a:pPr/>
              <a:t>7</a:t>
            </a:fld>
            <a:endParaRPr lang="en-AU">
              <a:latin typeface="Times New Roman" charset="0"/>
            </a:endParaRPr>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CB9C3DE4-46DF-4C38-86F2-FFAA8510B4C5}" type="slidenum">
              <a:rPr lang="en-AU">
                <a:latin typeface="Times New Roman" charset="0"/>
              </a:rPr>
              <a:pPr/>
              <a:t>8</a:t>
            </a:fld>
            <a:endParaRPr lang="en-AU">
              <a:latin typeface="Times New Roman"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AE74158-59D4-48F0-9750-DD14B03AAE2A}" type="slidenum">
              <a:rPr lang="en-AU">
                <a:latin typeface="Times New Roman" charset="0"/>
              </a:rPr>
              <a:pPr/>
              <a:t>9</a:t>
            </a:fld>
            <a:endParaRPr lang="en-AU">
              <a:latin typeface="Times New Roman"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C1E02ACE-7C4C-48EA-AB6E-A7A27F55E7A9}" type="slidenum">
              <a:rPr lang="en-US"/>
              <a:pPr>
                <a:defRPr/>
              </a:pPr>
              <a:t>‹#›</a:t>
            </a:fld>
            <a:endParaRPr lang="en-US"/>
          </a:p>
        </p:txBody>
      </p:sp>
    </p:spTree>
    <p:extLst>
      <p:ext uri="{BB962C8B-B14F-4D97-AF65-F5344CB8AC3E}">
        <p14:creationId xmlns:p14="http://schemas.microsoft.com/office/powerpoint/2010/main" val="2151406182"/>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C19BFAD-3E19-40F4-8696-E93B0C1FD8EB}" type="slidenum">
              <a:rPr lang="en-US"/>
              <a:pPr>
                <a:defRPr/>
              </a:pPr>
              <a:t>‹#›</a:t>
            </a:fld>
            <a:endParaRPr lang="en-US"/>
          </a:p>
        </p:txBody>
      </p:sp>
    </p:spTree>
    <p:extLst>
      <p:ext uri="{BB962C8B-B14F-4D97-AF65-F5344CB8AC3E}">
        <p14:creationId xmlns:p14="http://schemas.microsoft.com/office/powerpoint/2010/main" val="269092021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6D41AC-B36D-4392-B301-0214324B11AA}" type="slidenum">
              <a:rPr lang="en-US"/>
              <a:pPr>
                <a:defRPr/>
              </a:pPr>
              <a:t>‹#›</a:t>
            </a:fld>
            <a:endParaRPr lang="en-US"/>
          </a:p>
        </p:txBody>
      </p:sp>
    </p:spTree>
    <p:extLst>
      <p:ext uri="{BB962C8B-B14F-4D97-AF65-F5344CB8AC3E}">
        <p14:creationId xmlns:p14="http://schemas.microsoft.com/office/powerpoint/2010/main" val="359995948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81D7FF40-2214-4C65-A5C4-A88C87DD01C4}" type="slidenum">
              <a:rPr lang="en-US"/>
              <a:pPr>
                <a:defRPr/>
              </a:pPr>
              <a:t>‹#›</a:t>
            </a:fld>
            <a:endParaRPr lang="en-US"/>
          </a:p>
        </p:txBody>
      </p:sp>
    </p:spTree>
    <p:extLst>
      <p:ext uri="{BB962C8B-B14F-4D97-AF65-F5344CB8AC3E}">
        <p14:creationId xmlns:p14="http://schemas.microsoft.com/office/powerpoint/2010/main" val="104863873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6629EEA9-E73D-4348-8FB5-A73AD759B41F}" type="slidenum">
              <a:rPr lang="en-US"/>
              <a:pPr>
                <a:defRPr/>
              </a:pPr>
              <a:t>‹#›</a:t>
            </a:fld>
            <a:endParaRPr lang="en-US"/>
          </a:p>
        </p:txBody>
      </p:sp>
    </p:spTree>
    <p:extLst>
      <p:ext uri="{BB962C8B-B14F-4D97-AF65-F5344CB8AC3E}">
        <p14:creationId xmlns:p14="http://schemas.microsoft.com/office/powerpoint/2010/main" val="2307142150"/>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EBD5A409-BC90-4F4C-9DBF-6E38B3B6909D}" type="slidenum">
              <a:rPr lang="en-US"/>
              <a:pPr>
                <a:defRPr/>
              </a:pPr>
              <a:t>‹#›</a:t>
            </a:fld>
            <a:endParaRPr lang="en-US"/>
          </a:p>
        </p:txBody>
      </p:sp>
    </p:spTree>
    <p:extLst>
      <p:ext uri="{BB962C8B-B14F-4D97-AF65-F5344CB8AC3E}">
        <p14:creationId xmlns:p14="http://schemas.microsoft.com/office/powerpoint/2010/main" val="155186539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26D65773-2F10-4AC8-A71C-A11ECB484F7C}" type="slidenum">
              <a:rPr lang="en-US"/>
              <a:pPr>
                <a:defRPr/>
              </a:pPr>
              <a:t>‹#›</a:t>
            </a:fld>
            <a:endParaRPr lang="en-US"/>
          </a:p>
        </p:txBody>
      </p:sp>
    </p:spTree>
    <p:extLst>
      <p:ext uri="{BB962C8B-B14F-4D97-AF65-F5344CB8AC3E}">
        <p14:creationId xmlns:p14="http://schemas.microsoft.com/office/powerpoint/2010/main" val="189739099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FD5A7A0-C4AF-477C-825C-0C9BC46D6C53}" type="slidenum">
              <a:rPr lang="en-US"/>
              <a:pPr>
                <a:defRPr/>
              </a:pPr>
              <a:t>‹#›</a:t>
            </a:fld>
            <a:endParaRPr lang="en-US"/>
          </a:p>
        </p:txBody>
      </p:sp>
    </p:spTree>
    <p:extLst>
      <p:ext uri="{BB962C8B-B14F-4D97-AF65-F5344CB8AC3E}">
        <p14:creationId xmlns:p14="http://schemas.microsoft.com/office/powerpoint/2010/main" val="257959472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8CBB30F1-F475-4482-A8EF-76FC0C78BB37}" type="slidenum">
              <a:rPr lang="en-US"/>
              <a:pPr>
                <a:defRPr/>
              </a:pPr>
              <a:t>‹#›</a:t>
            </a:fld>
            <a:endParaRPr lang="en-US"/>
          </a:p>
        </p:txBody>
      </p:sp>
    </p:spTree>
    <p:extLst>
      <p:ext uri="{BB962C8B-B14F-4D97-AF65-F5344CB8AC3E}">
        <p14:creationId xmlns:p14="http://schemas.microsoft.com/office/powerpoint/2010/main" val="102462145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B96DF7B-98D7-47F3-9618-AB6D0BF22E0A}" type="slidenum">
              <a:rPr lang="en-US"/>
              <a:pPr>
                <a:defRPr/>
              </a:pPr>
              <a:t>‹#›</a:t>
            </a:fld>
            <a:endParaRPr lang="en-US"/>
          </a:p>
        </p:txBody>
      </p:sp>
    </p:spTree>
    <p:extLst>
      <p:ext uri="{BB962C8B-B14F-4D97-AF65-F5344CB8AC3E}">
        <p14:creationId xmlns:p14="http://schemas.microsoft.com/office/powerpoint/2010/main" val="318251340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D54F9BB6-69AD-49D4-8B3D-EC1606DD6F16}" type="slidenum">
              <a:rPr lang="en-US"/>
              <a:pPr>
                <a:defRPr/>
              </a:pPr>
              <a:t>‹#›</a:t>
            </a:fld>
            <a:endParaRPr lang="en-US"/>
          </a:p>
        </p:txBody>
      </p:sp>
    </p:spTree>
    <p:extLst>
      <p:ext uri="{BB962C8B-B14F-4D97-AF65-F5344CB8AC3E}">
        <p14:creationId xmlns:p14="http://schemas.microsoft.com/office/powerpoint/2010/main" val="295178929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defRPr>
            </a:lvl1pPr>
          </a:lstStyle>
          <a:p>
            <a:pPr>
              <a:defRPr/>
            </a:pPr>
            <a:fld id="{79B164AF-81EB-48A4-B504-01B9D290C6D4}"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1" r:id="rId4"/>
    <p:sldLayoutId id="2147483687" r:id="rId5"/>
    <p:sldLayoutId id="2147483682" r:id="rId6"/>
    <p:sldLayoutId id="2147483688" r:id="rId7"/>
    <p:sldLayoutId id="2147483689" r:id="rId8"/>
    <p:sldLayoutId id="2147483690" r:id="rId9"/>
    <p:sldLayoutId id="2147483683" r:id="rId10"/>
    <p:sldLayoutId id="2147483691" r:id="rId11"/>
  </p:sldLayoutIdLst>
  <p:transition>
    <p:random/>
  </p:transition>
  <p:timing>
    <p:tnLst>
      <p:par>
        <p:cTn id="1" dur="indefinite" restart="never" nodeType="tmRoot"/>
      </p:par>
    </p:tnLst>
  </p:timing>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fontAlgn="auto">
              <a:spcAft>
                <a:spcPts val="0"/>
              </a:spcAft>
              <a:defRPr/>
            </a:pPr>
            <a:r>
              <a:rPr lang="en-AU" dirty="0" smtClean="0"/>
              <a:t>Carbon, water and nitrogen cycles</a:t>
            </a:r>
            <a:endParaRPr lang="en-AU" dirty="0"/>
          </a:p>
        </p:txBody>
      </p:sp>
      <p:sp>
        <p:nvSpPr>
          <p:cNvPr id="10243" name="Rectangle 3"/>
          <p:cNvSpPr>
            <a:spLocks noGrp="1" noChangeArrowheads="1"/>
          </p:cNvSpPr>
          <p:nvPr>
            <p:ph idx="1"/>
          </p:nvPr>
        </p:nvSpPr>
        <p:spPr/>
        <p:txBody>
          <a:bodyPr/>
          <a:lstStyle/>
          <a:p>
            <a:r>
              <a:rPr lang="en-AU" dirty="0" smtClean="0"/>
              <a:t>These elements are vital for life as we know it and they CYCLE through our ecosystems. </a:t>
            </a:r>
          </a:p>
          <a:p>
            <a:r>
              <a:rPr lang="en-AU" dirty="0" smtClean="0"/>
              <a:t>This means that they are re-usable.</a:t>
            </a:r>
          </a:p>
          <a:p>
            <a:r>
              <a:rPr lang="en-AU" dirty="0" smtClean="0"/>
              <a:t>They enter our systems as one thing, are used and often leave our systems as another, only to reappear.</a:t>
            </a:r>
          </a:p>
          <a:p>
            <a:r>
              <a:rPr lang="en-AU" dirty="0" smtClean="0"/>
              <a:t>They sometimes ‘rest’ in a reservoir, or pool.</a:t>
            </a:r>
            <a:endParaRPr lang="en-AU" dirty="0" smtClean="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92100"/>
            <a:ext cx="8229600" cy="866775"/>
          </a:xfrm>
        </p:spPr>
        <p:txBody>
          <a:bodyPr/>
          <a:lstStyle/>
          <a:p>
            <a:pPr fontAlgn="auto">
              <a:spcAft>
                <a:spcPts val="0"/>
              </a:spcAft>
              <a:defRPr/>
            </a:pPr>
            <a:r>
              <a:rPr lang="en-US" sz="4000"/>
              <a:t>The Nitrogen Cycle</a:t>
            </a:r>
          </a:p>
        </p:txBody>
      </p:sp>
      <p:sp>
        <p:nvSpPr>
          <p:cNvPr id="22531" name="Rectangle 3"/>
          <p:cNvSpPr>
            <a:spLocks noGrp="1" noChangeArrowheads="1"/>
          </p:cNvSpPr>
          <p:nvPr>
            <p:ph idx="1"/>
          </p:nvPr>
        </p:nvSpPr>
        <p:spPr>
          <a:xfrm>
            <a:off x="304800" y="1066800"/>
            <a:ext cx="8534400" cy="5486400"/>
          </a:xfrm>
        </p:spPr>
        <p:txBody>
          <a:bodyPr>
            <a:normAutofit lnSpcReduction="10000"/>
          </a:bodyPr>
          <a:lstStyle/>
          <a:p>
            <a:pPr fontAlgn="auto">
              <a:spcAft>
                <a:spcPts val="0"/>
              </a:spcAft>
              <a:buFont typeface="Wingdings 2"/>
              <a:buChar char=""/>
              <a:defRPr/>
            </a:pPr>
            <a:r>
              <a:rPr lang="en-US"/>
              <a:t>Nitrogen makes up 78% of the atmosphere but plants are unable to make use of this nitrogen gas and need a supply of </a:t>
            </a:r>
            <a:r>
              <a:rPr lang="en-US" i="1">
                <a:solidFill>
                  <a:srgbClr val="176D15"/>
                </a:solidFill>
              </a:rPr>
              <a:t>ammonium</a:t>
            </a:r>
            <a:r>
              <a:rPr lang="en-US"/>
              <a:t> or </a:t>
            </a:r>
            <a:r>
              <a:rPr lang="en-US" i="1">
                <a:solidFill>
                  <a:srgbClr val="176D15"/>
                </a:solidFill>
              </a:rPr>
              <a:t>nitrate</a:t>
            </a:r>
            <a:r>
              <a:rPr lang="en-US"/>
              <a:t>. </a:t>
            </a:r>
          </a:p>
          <a:p>
            <a:pPr fontAlgn="auto">
              <a:spcAft>
                <a:spcPts val="0"/>
              </a:spcAft>
              <a:buFont typeface="Wingdings 2"/>
              <a:buChar char=""/>
              <a:defRPr/>
            </a:pPr>
            <a:r>
              <a:rPr lang="en-US"/>
              <a:t>The </a:t>
            </a:r>
            <a:r>
              <a:rPr lang="en-US" i="1">
                <a:solidFill>
                  <a:srgbClr val="176D15"/>
                </a:solidFill>
              </a:rPr>
              <a:t>nitrogen cycle, </a:t>
            </a:r>
            <a:r>
              <a:rPr lang="en-US"/>
              <a:t>a gaseous cycle, is dependent upon a number of bacteria. </a:t>
            </a:r>
          </a:p>
          <a:p>
            <a:pPr fontAlgn="auto">
              <a:spcAft>
                <a:spcPts val="0"/>
              </a:spcAft>
              <a:buFont typeface="Wingdings 2"/>
              <a:buChar char=""/>
              <a:defRPr/>
            </a:pPr>
            <a:r>
              <a:rPr lang="en-US"/>
              <a:t>During </a:t>
            </a:r>
            <a:r>
              <a:rPr lang="en-US" i="1">
                <a:solidFill>
                  <a:srgbClr val="176D15"/>
                </a:solidFill>
              </a:rPr>
              <a:t>nitrogen fixation</a:t>
            </a:r>
            <a:r>
              <a:rPr lang="en-US"/>
              <a:t>, nitrogen-fixing bacteria living in nodules on the roots of legumes convert atmospheric nitrogen to nitrogen-containing organic compounds available to a host plant. </a:t>
            </a:r>
          </a:p>
          <a:p>
            <a:pPr fontAlgn="auto">
              <a:spcAft>
                <a:spcPts val="0"/>
              </a:spcAft>
              <a:buFont typeface="Wingdings 2"/>
              <a:buChar char=""/>
              <a:defRPr/>
            </a:pP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anim to="" calcmode="lin" valueType="num">
                                      <p:cBhvr>
                                        <p:cTn id="7" dur="1" fill="hold"/>
                                        <p:tgtEl>
                                          <p:spTgt spid="225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2531">
                                            <p:txEl>
                                              <p:pRg st="1" end="1"/>
                                            </p:txEl>
                                          </p:spTgt>
                                        </p:tgtEl>
                                        <p:attrNameLst>
                                          <p:attrName>style.visibility</p:attrName>
                                        </p:attrNameLst>
                                      </p:cBhvr>
                                      <p:to>
                                        <p:strVal val="visible"/>
                                      </p:to>
                                    </p:set>
                                    <p:anim to="" calcmode="lin" valueType="num">
                                      <p:cBhvr>
                                        <p:cTn id="12" dur="1" fill="hold"/>
                                        <p:tgtEl>
                                          <p:spTgt spid="2253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2531">
                                            <p:txEl>
                                              <p:pRg st="2" end="2"/>
                                            </p:txEl>
                                          </p:spTgt>
                                        </p:tgtEl>
                                        <p:attrNameLst>
                                          <p:attrName>style.visibility</p:attrName>
                                        </p:attrNameLst>
                                      </p:cBhvr>
                                      <p:to>
                                        <p:strVal val="visible"/>
                                      </p:to>
                                    </p:set>
                                    <p:anim to="" calcmode="lin" valueType="num">
                                      <p:cBhvr>
                                        <p:cTn id="17" dur="1" fill="hold"/>
                                        <p:tgtEl>
                                          <p:spTgt spid="2253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0" y="381000"/>
            <a:ext cx="8534400" cy="6477000"/>
          </a:xfrm>
        </p:spPr>
        <p:txBody>
          <a:bodyPr/>
          <a:lstStyle/>
          <a:p>
            <a:r>
              <a:rPr lang="en-US" i="1" smtClean="0">
                <a:solidFill>
                  <a:srgbClr val="176D15"/>
                </a:solidFill>
              </a:rPr>
              <a:t>Cyanobacteria</a:t>
            </a:r>
            <a:r>
              <a:rPr lang="en-US" smtClean="0"/>
              <a:t> in aquatic ecosystems and </a:t>
            </a:r>
            <a:r>
              <a:rPr lang="en-US" i="1" smtClean="0">
                <a:solidFill>
                  <a:srgbClr val="176D15"/>
                </a:solidFill>
              </a:rPr>
              <a:t>free-living bacteria</a:t>
            </a:r>
            <a:r>
              <a:rPr lang="en-US" smtClean="0"/>
              <a:t> in the soil also fix nitrogen gas. </a:t>
            </a:r>
          </a:p>
          <a:p>
            <a:r>
              <a:rPr lang="en-US" smtClean="0"/>
              <a:t>Bacteria in soil carry out </a:t>
            </a:r>
            <a:r>
              <a:rPr lang="en-US" i="1" smtClean="0">
                <a:solidFill>
                  <a:srgbClr val="176D15"/>
                </a:solidFill>
              </a:rPr>
              <a:t>nitrification</a:t>
            </a:r>
            <a:r>
              <a:rPr lang="en-US" smtClean="0"/>
              <a:t> when they convert ammonium to nitrate in a two-step process: first, </a:t>
            </a:r>
            <a:r>
              <a:rPr lang="en-US" i="1" smtClean="0">
                <a:solidFill>
                  <a:srgbClr val="176D15"/>
                </a:solidFill>
              </a:rPr>
              <a:t>nitrite-producing bacteria</a:t>
            </a:r>
            <a:r>
              <a:rPr lang="en-US" smtClean="0"/>
              <a:t> convert ammonium to nitrite and then </a:t>
            </a:r>
            <a:r>
              <a:rPr lang="en-US" i="1" smtClean="0">
                <a:solidFill>
                  <a:srgbClr val="176D15"/>
                </a:solidFill>
              </a:rPr>
              <a:t>nitrate-producing bacteria</a:t>
            </a:r>
            <a:r>
              <a:rPr lang="en-US" smtClean="0"/>
              <a:t> convert nitrite to nitrate. </a:t>
            </a:r>
          </a:p>
          <a:p>
            <a:r>
              <a:rPr lang="en-US" smtClean="0"/>
              <a:t>During </a:t>
            </a:r>
            <a:r>
              <a:rPr lang="en-US" i="1" smtClean="0">
                <a:solidFill>
                  <a:srgbClr val="176D15"/>
                </a:solidFill>
              </a:rPr>
              <a:t>denitrification</a:t>
            </a:r>
            <a:r>
              <a:rPr lang="en-US" smtClean="0"/>
              <a:t>, </a:t>
            </a:r>
            <a:r>
              <a:rPr lang="en-US" i="1" smtClean="0">
                <a:solidFill>
                  <a:srgbClr val="176D15"/>
                </a:solidFill>
              </a:rPr>
              <a:t>denitrifying bacteria</a:t>
            </a:r>
            <a:r>
              <a:rPr lang="en-US" smtClean="0"/>
              <a:t> in soil convert nitrate back to nitrogen gas but this does not quite balance nitrogen fixation.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3554">
                                            <p:txEl>
                                              <p:pRg st="0" end="0"/>
                                            </p:txEl>
                                          </p:spTgt>
                                        </p:tgtEl>
                                        <p:attrNameLst>
                                          <p:attrName>style.visibility</p:attrName>
                                        </p:attrNameLst>
                                      </p:cBhvr>
                                      <p:to>
                                        <p:strVal val="visible"/>
                                      </p:to>
                                    </p:set>
                                    <p:anim to="" calcmode="lin" valueType="num">
                                      <p:cBhvr>
                                        <p:cTn id="7" dur="1" fill="hold"/>
                                        <p:tgtEl>
                                          <p:spTgt spid="23554">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3554">
                                            <p:txEl>
                                              <p:pRg st="1" end="1"/>
                                            </p:txEl>
                                          </p:spTgt>
                                        </p:tgtEl>
                                        <p:attrNameLst>
                                          <p:attrName>style.visibility</p:attrName>
                                        </p:attrNameLst>
                                      </p:cBhvr>
                                      <p:to>
                                        <p:strVal val="visible"/>
                                      </p:to>
                                    </p:set>
                                    <p:anim to="" calcmode="lin" valueType="num">
                                      <p:cBhvr>
                                        <p:cTn id="12" dur="1" fill="hold"/>
                                        <p:tgtEl>
                                          <p:spTgt spid="23554">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3554">
                                            <p:txEl>
                                              <p:pRg st="2" end="2"/>
                                            </p:txEl>
                                          </p:spTgt>
                                        </p:tgtEl>
                                        <p:attrNameLst>
                                          <p:attrName>style.visibility</p:attrName>
                                        </p:attrNameLst>
                                      </p:cBhvr>
                                      <p:to>
                                        <p:strVal val="visible"/>
                                      </p:to>
                                    </p:set>
                                    <p:anim to="" calcmode="lin" valueType="num">
                                      <p:cBhvr>
                                        <p:cTn id="17" dur="1" fill="hold"/>
                                        <p:tgtEl>
                                          <p:spTgt spid="2355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609600"/>
          </a:xfrm>
        </p:spPr>
        <p:txBody>
          <a:bodyPr>
            <a:normAutofit fontScale="90000"/>
          </a:bodyPr>
          <a:lstStyle/>
          <a:p>
            <a:pPr fontAlgn="auto">
              <a:spcAft>
                <a:spcPts val="0"/>
              </a:spcAft>
              <a:defRPr/>
            </a:pPr>
            <a:r>
              <a:rPr lang="en-US"/>
              <a:t>The nitrogen cycle</a:t>
            </a:r>
          </a:p>
        </p:txBody>
      </p:sp>
      <p:pic>
        <p:nvPicPr>
          <p:cNvPr id="23555" name="Picture 3" descr="34_11"/>
          <p:cNvPicPr>
            <a:picLocks noChangeAspect="1" noChangeArrowheads="1"/>
          </p:cNvPicPr>
          <p:nvPr/>
        </p:nvPicPr>
        <p:blipFill>
          <a:blip r:embed="rId3">
            <a:extLst>
              <a:ext uri="{28A0092B-C50C-407E-A947-70E740481C1C}">
                <a14:useLocalDpi xmlns:a14="http://schemas.microsoft.com/office/drawing/2010/main" val="0"/>
              </a:ext>
            </a:extLst>
          </a:blip>
          <a:srcRect b="4500"/>
          <a:stretch>
            <a:fillRect/>
          </a:stretch>
        </p:blipFill>
        <p:spPr bwMode="auto">
          <a:xfrm>
            <a:off x="152400" y="685800"/>
            <a:ext cx="8991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6868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title" idx="4294967295"/>
          </p:nvPr>
        </p:nvSpPr>
        <p:spPr>
          <a:xfrm>
            <a:off x="0" y="0"/>
            <a:ext cx="9144000" cy="457200"/>
          </a:xfrm>
        </p:spPr>
        <p:txBody>
          <a:bodyPr>
            <a:normAutofit fontScale="90000"/>
          </a:bodyPr>
          <a:lstStyle/>
          <a:p>
            <a:pPr algn="ctr" fontAlgn="auto">
              <a:spcAft>
                <a:spcPts val="0"/>
              </a:spcAft>
              <a:defRPr/>
            </a:pPr>
            <a:r>
              <a:rPr lang="en-US" sz="4000">
                <a:latin typeface="Chiller" pitchFamily="82" charset="0"/>
              </a:rPr>
              <a:t>NITROGEN CYCLE</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r>
              <a:rPr lang="en-US"/>
              <a:t>Nitrogen and Air Pollution</a:t>
            </a:r>
          </a:p>
        </p:txBody>
      </p:sp>
      <p:sp>
        <p:nvSpPr>
          <p:cNvPr id="25603" name="Rectangle 3"/>
          <p:cNvSpPr>
            <a:spLocks noGrp="1" noChangeArrowheads="1"/>
          </p:cNvSpPr>
          <p:nvPr>
            <p:ph type="body" idx="4294967295"/>
          </p:nvPr>
        </p:nvSpPr>
        <p:spPr>
          <a:xfrm>
            <a:off x="990600" y="1447800"/>
            <a:ext cx="8153400" cy="4602163"/>
          </a:xfrm>
        </p:spPr>
        <p:txBody>
          <a:bodyPr/>
          <a:lstStyle/>
          <a:p>
            <a:r>
              <a:rPr lang="en-US" smtClean="0"/>
              <a:t>Human activities convert atmospheric nitrogen to </a:t>
            </a:r>
            <a:r>
              <a:rPr lang="en-US" i="1" smtClean="0">
                <a:solidFill>
                  <a:srgbClr val="176D15"/>
                </a:solidFill>
              </a:rPr>
              <a:t>fertilizer</a:t>
            </a:r>
            <a:r>
              <a:rPr lang="en-US" smtClean="0"/>
              <a:t> which when broken down by soil bacteria adds nitrogen oxides to the atmosphere at three times the normal rate. </a:t>
            </a:r>
          </a:p>
          <a:p>
            <a:r>
              <a:rPr lang="en-US" smtClean="0"/>
              <a:t>Humans also burn fossil fuels which put nitrogen oxides (NOx) and sulfur dioxide (SO</a:t>
            </a:r>
            <a:r>
              <a:rPr lang="en-US" baseline="-25000" smtClean="0"/>
              <a:t>2</a:t>
            </a:r>
            <a:r>
              <a:rPr lang="en-US" smtClean="0"/>
              <a:t>) in the atmosphere. </a:t>
            </a:r>
          </a:p>
          <a:p>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603">
                                            <p:txEl>
                                              <p:pRg st="1" end="1"/>
                                            </p:txEl>
                                          </p:spTgt>
                                        </p:tgtEl>
                                        <p:attrNameLst>
                                          <p:attrName>style.visibility</p:attrName>
                                        </p:attrNameLst>
                                      </p:cBhvr>
                                      <p:to>
                                        <p:strVal val="visible"/>
                                      </p:to>
                                    </p:set>
                                    <p:anim to="" calcmode="lin" valueType="num">
                                      <p:cBhvr>
                                        <p:cTn id="12" dur="1" fill="hold"/>
                                        <p:tgtEl>
                                          <p:spTgt spid="2560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914400" y="533400"/>
            <a:ext cx="8229600" cy="5592763"/>
          </a:xfrm>
        </p:spPr>
        <p:txBody>
          <a:bodyPr/>
          <a:lstStyle/>
          <a:p>
            <a:r>
              <a:rPr lang="en-US" i="1" smtClean="0">
                <a:solidFill>
                  <a:srgbClr val="176D15"/>
                </a:solidFill>
              </a:rPr>
              <a:t>Nitrogen oxides</a:t>
            </a:r>
            <a:r>
              <a:rPr lang="en-US" smtClean="0"/>
              <a:t> and </a:t>
            </a:r>
            <a:r>
              <a:rPr lang="en-US" i="1" smtClean="0">
                <a:solidFill>
                  <a:srgbClr val="176D15"/>
                </a:solidFill>
              </a:rPr>
              <a:t>sulfur dioxide</a:t>
            </a:r>
            <a:r>
              <a:rPr lang="en-US" smtClean="0"/>
              <a:t> react with water vapor to form acids that contribute to </a:t>
            </a:r>
            <a:r>
              <a:rPr lang="en-US" i="1" smtClean="0">
                <a:solidFill>
                  <a:srgbClr val="176D15"/>
                </a:solidFill>
              </a:rPr>
              <a:t>acid</a:t>
            </a:r>
            <a:r>
              <a:rPr lang="en-US" smtClean="0"/>
              <a:t> </a:t>
            </a:r>
            <a:r>
              <a:rPr lang="en-US" i="1" smtClean="0">
                <a:solidFill>
                  <a:srgbClr val="176D15"/>
                </a:solidFill>
              </a:rPr>
              <a:t>deposition</a:t>
            </a:r>
            <a:r>
              <a:rPr lang="en-US" smtClean="0"/>
              <a:t>. </a:t>
            </a:r>
          </a:p>
          <a:p>
            <a:r>
              <a:rPr lang="en-US" smtClean="0"/>
              <a:t>Acid deposition is killing lakes and forests and also corrodes marble, metal, and stonework. </a:t>
            </a:r>
          </a:p>
          <a:p>
            <a:r>
              <a:rPr lang="en-US" smtClean="0"/>
              <a:t>Nitrogen oxides and hydrocarbons (HC) react to form </a:t>
            </a:r>
            <a:r>
              <a:rPr lang="en-US" i="1" smtClean="0">
                <a:solidFill>
                  <a:srgbClr val="176D15"/>
                </a:solidFill>
              </a:rPr>
              <a:t>photochemical smog</a:t>
            </a:r>
            <a:r>
              <a:rPr lang="en-US" smtClean="0"/>
              <a:t>, which contains </a:t>
            </a:r>
            <a:r>
              <a:rPr lang="en-US" i="1" smtClean="0">
                <a:solidFill>
                  <a:srgbClr val="176D15"/>
                </a:solidFill>
              </a:rPr>
              <a:t>ozone</a:t>
            </a:r>
            <a:r>
              <a:rPr lang="en-US" smtClean="0"/>
              <a:t> and </a:t>
            </a:r>
            <a:r>
              <a:rPr lang="en-US" i="1" smtClean="0">
                <a:solidFill>
                  <a:srgbClr val="176D15"/>
                </a:solidFill>
              </a:rPr>
              <a:t>PAN</a:t>
            </a:r>
            <a:r>
              <a:rPr lang="en-US" smtClean="0"/>
              <a:t> (</a:t>
            </a:r>
            <a:r>
              <a:rPr lang="en-US" i="1" smtClean="0">
                <a:solidFill>
                  <a:srgbClr val="176D15"/>
                </a:solidFill>
              </a:rPr>
              <a:t>peroxyacetylnitrate</a:t>
            </a:r>
            <a:r>
              <a:rPr lang="en-US" smtClean="0"/>
              <a:t>), oxidants harmful to animal and plant life. </a:t>
            </a:r>
          </a:p>
          <a:p>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626">
                                            <p:txEl>
                                              <p:pRg st="0" end="0"/>
                                            </p:txEl>
                                          </p:spTgt>
                                        </p:tgtEl>
                                        <p:attrNameLst>
                                          <p:attrName>style.visibility</p:attrName>
                                        </p:attrNameLst>
                                      </p:cBhvr>
                                      <p:to>
                                        <p:strVal val="visible"/>
                                      </p:to>
                                    </p:set>
                                    <p:anim to="" calcmode="lin" valueType="num">
                                      <p:cBhvr>
                                        <p:cTn id="7" dur="1" fill="hold"/>
                                        <p:tgtEl>
                                          <p:spTgt spid="2662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626">
                                            <p:txEl>
                                              <p:pRg st="1" end="1"/>
                                            </p:txEl>
                                          </p:spTgt>
                                        </p:tgtEl>
                                        <p:attrNameLst>
                                          <p:attrName>style.visibility</p:attrName>
                                        </p:attrNameLst>
                                      </p:cBhvr>
                                      <p:to>
                                        <p:strVal val="visible"/>
                                      </p:to>
                                    </p:set>
                                    <p:anim to="" calcmode="lin" valueType="num">
                                      <p:cBhvr>
                                        <p:cTn id="12" dur="1" fill="hold"/>
                                        <p:tgtEl>
                                          <p:spTgt spid="26626">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626">
                                            <p:txEl>
                                              <p:pRg st="2" end="2"/>
                                            </p:txEl>
                                          </p:spTgt>
                                        </p:tgtEl>
                                        <p:attrNameLst>
                                          <p:attrName>style.visibility</p:attrName>
                                        </p:attrNameLst>
                                      </p:cBhvr>
                                      <p:to>
                                        <p:strVal val="visible"/>
                                      </p:to>
                                    </p:set>
                                    <p:anim to="" calcmode="lin" valueType="num">
                                      <p:cBhvr>
                                        <p:cTn id="17" dur="1" fill="hold"/>
                                        <p:tgtEl>
                                          <p:spTgt spid="2662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762000"/>
          </a:xfrm>
        </p:spPr>
        <p:txBody>
          <a:bodyPr/>
          <a:lstStyle/>
          <a:p>
            <a:pPr fontAlgn="auto">
              <a:spcAft>
                <a:spcPts val="0"/>
              </a:spcAft>
              <a:defRPr/>
            </a:pPr>
            <a:r>
              <a:rPr lang="en-US"/>
              <a:t>Acid deposition</a:t>
            </a:r>
          </a:p>
        </p:txBody>
      </p:sp>
      <p:pic>
        <p:nvPicPr>
          <p:cNvPr id="26627" name="Picture 3" descr="34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899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914400" y="838200"/>
            <a:ext cx="8229600" cy="5059363"/>
          </a:xfrm>
        </p:spPr>
        <p:txBody>
          <a:bodyPr/>
          <a:lstStyle/>
          <a:p>
            <a:r>
              <a:rPr lang="en-US" smtClean="0"/>
              <a:t>A </a:t>
            </a:r>
            <a:r>
              <a:rPr lang="en-US" i="1" smtClean="0">
                <a:solidFill>
                  <a:srgbClr val="176D15"/>
                </a:solidFill>
              </a:rPr>
              <a:t>thermal inversion</a:t>
            </a:r>
            <a:r>
              <a:rPr lang="en-US" smtClean="0"/>
              <a:t>, where these pollutants are trapped under warm, stagnant air concentrates pollutants to dangerous levels. </a:t>
            </a:r>
          </a:p>
          <a:p>
            <a:r>
              <a:rPr lang="en-US" smtClean="0"/>
              <a:t>Nitrous oxide is not only a greenhouse gas, but contributes to the breakdown of the ozone shield that protects surface life from harmful levels of solar radiation.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698">
                                            <p:txEl>
                                              <p:pRg st="0" end="0"/>
                                            </p:txEl>
                                          </p:spTgt>
                                        </p:tgtEl>
                                        <p:attrNameLst>
                                          <p:attrName>style.visibility</p:attrName>
                                        </p:attrNameLst>
                                      </p:cBhvr>
                                      <p:to>
                                        <p:strVal val="visible"/>
                                      </p:to>
                                    </p:set>
                                    <p:anim to="" calcmode="lin" valueType="num">
                                      <p:cBhvr>
                                        <p:cTn id="7" dur="1" fill="hold"/>
                                        <p:tgtEl>
                                          <p:spTgt spid="2969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9698">
                                            <p:txEl>
                                              <p:pRg st="1" end="1"/>
                                            </p:txEl>
                                          </p:spTgt>
                                        </p:tgtEl>
                                        <p:attrNameLst>
                                          <p:attrName>style.visibility</p:attrName>
                                        </p:attrNameLst>
                                      </p:cBhvr>
                                      <p:to>
                                        <p:strVal val="visible"/>
                                      </p:to>
                                    </p:set>
                                    <p:anim to="" calcmode="lin" valueType="num">
                                      <p:cBhvr>
                                        <p:cTn id="12" dur="1" fill="hold"/>
                                        <p:tgtEl>
                                          <p:spTgt spid="29698">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762000"/>
          </a:xfrm>
        </p:spPr>
        <p:txBody>
          <a:bodyPr/>
          <a:lstStyle/>
          <a:p>
            <a:pPr fontAlgn="auto">
              <a:spcAft>
                <a:spcPts val="0"/>
              </a:spcAft>
              <a:defRPr/>
            </a:pPr>
            <a:r>
              <a:rPr lang="en-US"/>
              <a:t>Thermal inversion</a:t>
            </a:r>
          </a:p>
        </p:txBody>
      </p:sp>
      <p:pic>
        <p:nvPicPr>
          <p:cNvPr id="28675" name="Picture 3" descr="34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92100"/>
            <a:ext cx="8229600" cy="958850"/>
          </a:xfrm>
        </p:spPr>
        <p:txBody>
          <a:bodyPr/>
          <a:lstStyle/>
          <a:p>
            <a:pPr fontAlgn="auto">
              <a:spcAft>
                <a:spcPts val="0"/>
              </a:spcAft>
              <a:defRPr/>
            </a:pPr>
            <a:r>
              <a:rPr lang="en-US"/>
              <a:t>The Phosphorus Cycle</a:t>
            </a:r>
          </a:p>
        </p:txBody>
      </p:sp>
      <p:sp>
        <p:nvSpPr>
          <p:cNvPr id="33795" name="Rectangle 3"/>
          <p:cNvSpPr>
            <a:spLocks noGrp="1" noChangeArrowheads="1"/>
          </p:cNvSpPr>
          <p:nvPr>
            <p:ph idx="1"/>
          </p:nvPr>
        </p:nvSpPr>
        <p:spPr>
          <a:xfrm>
            <a:off x="304800" y="990600"/>
            <a:ext cx="8610600" cy="5638800"/>
          </a:xfrm>
        </p:spPr>
        <p:txBody>
          <a:bodyPr/>
          <a:lstStyle/>
          <a:p>
            <a:r>
              <a:rPr lang="en-US" smtClean="0"/>
              <a:t>The </a:t>
            </a:r>
            <a:r>
              <a:rPr lang="en-US" i="1" smtClean="0">
                <a:solidFill>
                  <a:srgbClr val="176D15"/>
                </a:solidFill>
              </a:rPr>
              <a:t>phosphorus cycle</a:t>
            </a:r>
            <a:r>
              <a:rPr lang="en-US" smtClean="0"/>
              <a:t> is a </a:t>
            </a:r>
            <a:r>
              <a:rPr lang="en-US" i="1" smtClean="0">
                <a:solidFill>
                  <a:srgbClr val="176D15"/>
                </a:solidFill>
              </a:rPr>
              <a:t>sedimentary cycle</a:t>
            </a:r>
            <a:r>
              <a:rPr lang="en-US" smtClean="0"/>
              <a:t>. </a:t>
            </a:r>
          </a:p>
          <a:p>
            <a:r>
              <a:rPr lang="en-US" smtClean="0"/>
              <a:t>Only limited quantities are made available to plants by the weathering of sedimentary rocks; phosphorus is a limiting inorganic nutrient.</a:t>
            </a:r>
          </a:p>
          <a:p>
            <a:r>
              <a:rPr lang="en-US" smtClean="0"/>
              <a:t>The biotic community recycles phosphorus back to the producers, temporarily incorporating it into ATP, nucleotides, teeth, bone and shells, and then returning it to the ecosystem via decomposition. </a:t>
            </a:r>
          </a:p>
          <a:p>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anim to="" calcmode="lin" valueType="num">
                                      <p:cBhvr>
                                        <p:cTn id="7" dur="1" fill="hold"/>
                                        <p:tgtEl>
                                          <p:spTgt spid="3379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795">
                                            <p:txEl>
                                              <p:pRg st="1" end="1"/>
                                            </p:txEl>
                                          </p:spTgt>
                                        </p:tgtEl>
                                        <p:attrNameLst>
                                          <p:attrName>style.visibility</p:attrName>
                                        </p:attrNameLst>
                                      </p:cBhvr>
                                      <p:to>
                                        <p:strVal val="visible"/>
                                      </p:to>
                                    </p:set>
                                    <p:anim to="" calcmode="lin" valueType="num">
                                      <p:cBhvr>
                                        <p:cTn id="12" dur="1" fill="hold"/>
                                        <p:tgtEl>
                                          <p:spTgt spid="3379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795">
                                            <p:txEl>
                                              <p:pRg st="2" end="2"/>
                                            </p:txEl>
                                          </p:spTgt>
                                        </p:tgtEl>
                                        <p:attrNameLst>
                                          <p:attrName>style.visibility</p:attrName>
                                        </p:attrNameLst>
                                      </p:cBhvr>
                                      <p:to>
                                        <p:strVal val="visible"/>
                                      </p:to>
                                    </p:set>
                                    <p:anim to="" calcmode="lin" valueType="num">
                                      <p:cBhvr>
                                        <p:cTn id="17" dur="1" fill="hold"/>
                                        <p:tgtEl>
                                          <p:spTgt spid="3379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
            <a:ext cx="8229600" cy="609600"/>
          </a:xfrm>
        </p:spPr>
        <p:txBody>
          <a:bodyPr>
            <a:normAutofit fontScale="90000"/>
          </a:bodyPr>
          <a:lstStyle/>
          <a:p>
            <a:pPr fontAlgn="auto">
              <a:spcAft>
                <a:spcPts val="0"/>
              </a:spcAft>
              <a:defRPr/>
            </a:pPr>
            <a:r>
              <a:rPr lang="en-US"/>
              <a:t>Model for chemical cycling</a:t>
            </a:r>
          </a:p>
        </p:txBody>
      </p:sp>
      <p:pic>
        <p:nvPicPr>
          <p:cNvPr id="12291" name="Picture 3" descr="34_07"/>
          <p:cNvPicPr>
            <a:picLocks noChangeAspect="1" noChangeArrowheads="1"/>
          </p:cNvPicPr>
          <p:nvPr/>
        </p:nvPicPr>
        <p:blipFill>
          <a:blip r:embed="rId3">
            <a:extLst>
              <a:ext uri="{28A0092B-C50C-407E-A947-70E740481C1C}">
                <a14:useLocalDpi xmlns:a14="http://schemas.microsoft.com/office/drawing/2010/main" val="0"/>
              </a:ext>
            </a:extLst>
          </a:blip>
          <a:srcRect b="14999"/>
          <a:stretch>
            <a:fillRect/>
          </a:stretch>
        </p:blipFill>
        <p:spPr bwMode="auto">
          <a:xfrm>
            <a:off x="0" y="7620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762000"/>
          </a:xfrm>
        </p:spPr>
        <p:txBody>
          <a:bodyPr/>
          <a:lstStyle/>
          <a:p>
            <a:pPr fontAlgn="auto">
              <a:spcAft>
                <a:spcPts val="0"/>
              </a:spcAft>
              <a:defRPr/>
            </a:pPr>
            <a:r>
              <a:rPr lang="en-US"/>
              <a:t>The phosphorus cycle</a:t>
            </a:r>
          </a:p>
        </p:txBody>
      </p:sp>
      <p:pic>
        <p:nvPicPr>
          <p:cNvPr id="30723" name="Picture 3" descr="34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8991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92100"/>
            <a:ext cx="8229600" cy="958850"/>
          </a:xfrm>
        </p:spPr>
        <p:txBody>
          <a:bodyPr>
            <a:normAutofit fontScale="90000"/>
          </a:bodyPr>
          <a:lstStyle/>
          <a:p>
            <a:pPr fontAlgn="auto">
              <a:spcAft>
                <a:spcPts val="0"/>
              </a:spcAft>
              <a:defRPr/>
            </a:pPr>
            <a:r>
              <a:rPr lang="en-US" sz="4000"/>
              <a:t>Phosphorus and Water Pollution</a:t>
            </a:r>
          </a:p>
        </p:txBody>
      </p:sp>
      <p:sp>
        <p:nvSpPr>
          <p:cNvPr id="36867" name="Rectangle 3"/>
          <p:cNvSpPr>
            <a:spLocks noGrp="1" noChangeArrowheads="1"/>
          </p:cNvSpPr>
          <p:nvPr>
            <p:ph idx="1"/>
          </p:nvPr>
        </p:nvSpPr>
        <p:spPr>
          <a:xfrm>
            <a:off x="457200" y="1219200"/>
            <a:ext cx="8458200" cy="5638800"/>
          </a:xfrm>
        </p:spPr>
        <p:txBody>
          <a:bodyPr/>
          <a:lstStyle/>
          <a:p>
            <a:r>
              <a:rPr lang="en-US" smtClean="0"/>
              <a:t>Phosphates are mined for fertilizer production; when phosphates and nitrates enter lakes and ponds, </a:t>
            </a:r>
            <a:r>
              <a:rPr lang="en-US" i="1" smtClean="0">
                <a:solidFill>
                  <a:srgbClr val="176D15"/>
                </a:solidFill>
              </a:rPr>
              <a:t>eutrophication</a:t>
            </a:r>
            <a:r>
              <a:rPr lang="en-US" smtClean="0"/>
              <a:t> occurs.</a:t>
            </a:r>
          </a:p>
          <a:p>
            <a:r>
              <a:rPr lang="en-US" smtClean="0"/>
              <a:t>Many kinds of wastes enter rivers which flow to the oceans; oceans are now degraded from added pollutants. </a:t>
            </a:r>
          </a:p>
          <a:p>
            <a:r>
              <a:rPr lang="en-US" smtClean="0"/>
              <a:t>If pollutants are not decomposed, they may increase in concentration as they pass up the food chain, a process called </a:t>
            </a:r>
            <a:r>
              <a:rPr lang="en-US" i="1" smtClean="0">
                <a:solidFill>
                  <a:srgbClr val="176D15"/>
                </a:solidFill>
              </a:rPr>
              <a:t>biological magnification</a:t>
            </a:r>
            <a:r>
              <a:rPr lang="en-US" smtClean="0"/>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anim to="" calcmode="lin" valueType="num">
                                      <p:cBhvr>
                                        <p:cTn id="7" dur="1" fill="hold"/>
                                        <p:tgtEl>
                                          <p:spTgt spid="368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6867">
                                            <p:txEl>
                                              <p:pRg st="1" end="1"/>
                                            </p:txEl>
                                          </p:spTgt>
                                        </p:tgtEl>
                                        <p:attrNameLst>
                                          <p:attrName>style.visibility</p:attrName>
                                        </p:attrNameLst>
                                      </p:cBhvr>
                                      <p:to>
                                        <p:strVal val="visible"/>
                                      </p:to>
                                    </p:set>
                                    <p:anim to="" calcmode="lin" valueType="num">
                                      <p:cBhvr>
                                        <p:cTn id="12" dur="1" fill="hold"/>
                                        <p:tgtEl>
                                          <p:spTgt spid="368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6867">
                                            <p:txEl>
                                              <p:pRg st="2" end="2"/>
                                            </p:txEl>
                                          </p:spTgt>
                                        </p:tgtEl>
                                        <p:attrNameLst>
                                          <p:attrName>style.visibility</p:attrName>
                                        </p:attrNameLst>
                                      </p:cBhvr>
                                      <p:to>
                                        <p:strVal val="visible"/>
                                      </p:to>
                                    </p:set>
                                    <p:anim to="" calcmode="lin" valueType="num">
                                      <p:cBhvr>
                                        <p:cTn id="17" dur="1" fill="hold"/>
                                        <p:tgtEl>
                                          <p:spTgt spid="3686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8313" y="274638"/>
            <a:ext cx="8567737" cy="2074862"/>
          </a:xfrm>
        </p:spPr>
        <p:txBody>
          <a:bodyPr>
            <a:normAutofit fontScale="90000"/>
          </a:bodyPr>
          <a:lstStyle/>
          <a:p>
            <a:pPr fontAlgn="auto">
              <a:spcAft>
                <a:spcPts val="0"/>
              </a:spcAft>
              <a:defRPr/>
            </a:pPr>
            <a:r>
              <a:rPr lang="en-GB" sz="2800"/>
              <a:t>The bacteria makes lumps on the roots called root nodules. The bacteria and the plant have a symbiotic relation: the bacteria benefits by having food and shelter from the plant and the plant benefits by having nitrates produced by the bacteria.</a:t>
            </a:r>
            <a:endParaRPr lang="en-GB" sz="4000"/>
          </a:p>
        </p:txBody>
      </p:sp>
      <p:pic>
        <p:nvPicPr>
          <p:cNvPr id="6656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314" t="5652" r="7541" b="18953"/>
          <a:stretch>
            <a:fillRect/>
          </a:stretch>
        </p:blipFill>
        <p:spPr>
          <a:xfrm>
            <a:off x="250825" y="2349500"/>
            <a:ext cx="5616575" cy="38719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p:cNvSpPr txBox="1">
            <a:spLocks noChangeArrowheads="1"/>
          </p:cNvSpPr>
          <p:nvPr/>
        </p:nvSpPr>
        <p:spPr bwMode="auto">
          <a:xfrm>
            <a:off x="107950" y="6381750"/>
            <a:ext cx="7273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n-GB">
                <a:solidFill>
                  <a:schemeClr val="tx2"/>
                </a:solidFill>
                <a:latin typeface="Arial" charset="0"/>
              </a:rPr>
              <a:t>Roots of a legume plant (peas, beans and clover).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609600"/>
          </a:xfrm>
        </p:spPr>
        <p:txBody>
          <a:bodyPr>
            <a:normAutofit fontScale="90000"/>
          </a:bodyPr>
          <a:lstStyle/>
          <a:p>
            <a:pPr fontAlgn="auto">
              <a:spcAft>
                <a:spcPts val="0"/>
              </a:spcAft>
              <a:defRPr/>
            </a:pPr>
            <a:r>
              <a:rPr lang="en-US"/>
              <a:t>Earth’s radiation balances</a:t>
            </a:r>
          </a:p>
        </p:txBody>
      </p:sp>
      <p:pic>
        <p:nvPicPr>
          <p:cNvPr id="20483" name="Picture 3" descr="34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92100"/>
            <a:ext cx="8229600" cy="1144588"/>
          </a:xfrm>
        </p:spPr>
        <p:txBody>
          <a:bodyPr>
            <a:normAutofit fontScale="90000"/>
          </a:bodyPr>
          <a:lstStyle/>
          <a:p>
            <a:pPr fontAlgn="auto">
              <a:spcAft>
                <a:spcPts val="0"/>
              </a:spcAft>
              <a:defRPr/>
            </a:pPr>
            <a:r>
              <a:rPr lang="en-US" sz="4000"/>
              <a:t>Carbon Dioxide and Global Warming</a:t>
            </a:r>
          </a:p>
        </p:txBody>
      </p:sp>
      <p:sp>
        <p:nvSpPr>
          <p:cNvPr id="17411" name="Rectangle 3"/>
          <p:cNvSpPr>
            <a:spLocks noGrp="1" noChangeArrowheads="1"/>
          </p:cNvSpPr>
          <p:nvPr>
            <p:ph idx="1"/>
          </p:nvPr>
        </p:nvSpPr>
        <p:spPr>
          <a:xfrm>
            <a:off x="304800" y="1371600"/>
            <a:ext cx="8610600" cy="4754563"/>
          </a:xfrm>
        </p:spPr>
        <p:txBody>
          <a:bodyPr/>
          <a:lstStyle/>
          <a:p>
            <a:pPr>
              <a:lnSpc>
                <a:spcPct val="90000"/>
              </a:lnSpc>
            </a:pPr>
            <a:r>
              <a:rPr lang="en-US" smtClean="0"/>
              <a:t>The </a:t>
            </a:r>
            <a:r>
              <a:rPr lang="en-US" i="1" smtClean="0">
                <a:solidFill>
                  <a:srgbClr val="176D15"/>
                </a:solidFill>
              </a:rPr>
              <a:t>transfer rate</a:t>
            </a:r>
            <a:r>
              <a:rPr lang="en-US" smtClean="0"/>
              <a:t> , the amount of a nutrient that moves from one compartment of the environment to another, can be altered by human activities, allowing more carbon dioxide to be added to the atmosphere. </a:t>
            </a:r>
          </a:p>
          <a:p>
            <a:pPr>
              <a:lnSpc>
                <a:spcPct val="90000"/>
              </a:lnSpc>
            </a:pPr>
            <a:r>
              <a:rPr lang="en-US" smtClean="0"/>
              <a:t>Atmospheric carbon dioxide has risen from 280 ppm to 350 ppm due to burning of fossil fuels and forests. </a:t>
            </a:r>
          </a:p>
          <a:p>
            <a:pPr>
              <a:lnSpc>
                <a:spcPct val="90000"/>
              </a:lnSpc>
            </a:pPr>
            <a:r>
              <a:rPr lang="en-US" smtClean="0"/>
              <a:t>Besides CO</a:t>
            </a:r>
            <a:r>
              <a:rPr lang="en-US" baseline="-25000" smtClean="0"/>
              <a:t>2</a:t>
            </a:r>
            <a:r>
              <a:rPr lang="en-US" smtClean="0"/>
              <a:t>, nitrous oxide and methane are also </a:t>
            </a:r>
            <a:r>
              <a:rPr lang="en-US" i="1" smtClean="0">
                <a:solidFill>
                  <a:srgbClr val="176D15"/>
                </a:solidFill>
              </a:rPr>
              <a:t>greenhouse gases</a:t>
            </a:r>
            <a:r>
              <a:rPr lang="en-US" smtClean="0"/>
              <a:t>.  </a:t>
            </a:r>
          </a:p>
          <a:p>
            <a:pPr>
              <a:lnSpc>
                <a:spcPct val="90000"/>
              </a:lnSpc>
            </a:pP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7411">
                                            <p:txEl>
                                              <p:pRg st="1" end="1"/>
                                            </p:txEl>
                                          </p:spTgt>
                                        </p:tgtEl>
                                        <p:attrNameLst>
                                          <p:attrName>style.visibility</p:attrName>
                                        </p:attrNameLst>
                                      </p:cBhvr>
                                      <p:to>
                                        <p:strVal val="visible"/>
                                      </p:to>
                                    </p:set>
                                    <p:anim to="" calcmode="lin" valueType="num">
                                      <p:cBhvr>
                                        <p:cTn id="12" dur="1" fill="hold"/>
                                        <p:tgtEl>
                                          <p:spTgt spid="1741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7411">
                                            <p:txEl>
                                              <p:pRg st="2" end="2"/>
                                            </p:txEl>
                                          </p:spTgt>
                                        </p:tgtEl>
                                        <p:attrNameLst>
                                          <p:attrName>style.visibility</p:attrName>
                                        </p:attrNameLst>
                                      </p:cBhvr>
                                      <p:to>
                                        <p:strVal val="visible"/>
                                      </p:to>
                                    </p:set>
                                    <p:anim to="" calcmode="lin" valueType="num">
                                      <p:cBhvr>
                                        <p:cTn id="17" dur="1" fill="hold"/>
                                        <p:tgtEl>
                                          <p:spTgt spid="174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idx="4294967295"/>
          </p:nvPr>
        </p:nvSpPr>
        <p:spPr>
          <a:xfrm>
            <a:off x="685800" y="685800"/>
            <a:ext cx="8458200" cy="5440363"/>
          </a:xfrm>
        </p:spPr>
        <p:txBody>
          <a:bodyPr/>
          <a:lstStyle/>
          <a:p>
            <a:r>
              <a:rPr lang="en-US" smtClean="0"/>
              <a:t>Similar to the panes of a greenhouse, these gases allow the sun’s rays to pass through but hinder the escape of infrared (heat) wavelengths. </a:t>
            </a:r>
          </a:p>
          <a:p>
            <a:r>
              <a:rPr lang="en-US" smtClean="0"/>
              <a:t>Buildup of more of these “</a:t>
            </a:r>
            <a:r>
              <a:rPr lang="en-US" i="1" smtClean="0">
                <a:solidFill>
                  <a:srgbClr val="176D15"/>
                </a:solidFill>
              </a:rPr>
              <a:t>greenhouse gases</a:t>
            </a:r>
            <a:r>
              <a:rPr lang="en-US" smtClean="0"/>
              <a:t>” could lead to more </a:t>
            </a:r>
            <a:r>
              <a:rPr lang="en-US" i="1" smtClean="0">
                <a:solidFill>
                  <a:srgbClr val="176D15"/>
                </a:solidFill>
              </a:rPr>
              <a:t>global warming</a:t>
            </a:r>
            <a:r>
              <a:rPr lang="en-US" smtClean="0"/>
              <a:t>. </a:t>
            </a:r>
          </a:p>
          <a:p>
            <a:r>
              <a:rPr lang="en-US" smtClean="0"/>
              <a:t>The effects of global warming could include a rise in sea level, affecting coastal cities, and a change in global climate patterns with disastrous effects.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458">
                                            <p:txEl>
                                              <p:pRg st="0" end="0"/>
                                            </p:txEl>
                                          </p:spTgt>
                                        </p:tgtEl>
                                        <p:attrNameLst>
                                          <p:attrName>style.visibility</p:attrName>
                                        </p:attrNameLst>
                                      </p:cBhvr>
                                      <p:to>
                                        <p:strVal val="visible"/>
                                      </p:to>
                                    </p:set>
                                    <p:anim to="" calcmode="lin" valueType="num">
                                      <p:cBhvr>
                                        <p:cTn id="7" dur="1" fill="hold"/>
                                        <p:tgtEl>
                                          <p:spTgt spid="1945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9458">
                                            <p:txEl>
                                              <p:pRg st="1" end="1"/>
                                            </p:txEl>
                                          </p:spTgt>
                                        </p:tgtEl>
                                        <p:attrNameLst>
                                          <p:attrName>style.visibility</p:attrName>
                                        </p:attrNameLst>
                                      </p:cBhvr>
                                      <p:to>
                                        <p:strVal val="visible"/>
                                      </p:to>
                                    </p:set>
                                    <p:anim to="" calcmode="lin" valueType="num">
                                      <p:cBhvr>
                                        <p:cTn id="12" dur="1" fill="hold"/>
                                        <p:tgtEl>
                                          <p:spTgt spid="19458">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9458">
                                            <p:txEl>
                                              <p:pRg st="2" end="2"/>
                                            </p:txEl>
                                          </p:spTgt>
                                        </p:tgtEl>
                                        <p:attrNameLst>
                                          <p:attrName>style.visibility</p:attrName>
                                        </p:attrNameLst>
                                      </p:cBhvr>
                                      <p:to>
                                        <p:strVal val="visible"/>
                                      </p:to>
                                    </p:set>
                                    <p:anim to="" calcmode="lin" valueType="num">
                                      <p:cBhvr>
                                        <p:cTn id="17" dur="1" fill="hold"/>
                                        <p:tgtEl>
                                          <p:spTgt spid="19458">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609600"/>
          </a:xfrm>
        </p:spPr>
        <p:txBody>
          <a:bodyPr>
            <a:normAutofit fontScale="90000"/>
          </a:bodyPr>
          <a:lstStyle/>
          <a:p>
            <a:pPr fontAlgn="auto">
              <a:spcAft>
                <a:spcPts val="0"/>
              </a:spcAft>
              <a:defRPr/>
            </a:pPr>
            <a:r>
              <a:rPr lang="en-US"/>
              <a:t>The carbon cycle</a:t>
            </a:r>
          </a:p>
        </p:txBody>
      </p:sp>
      <p:pic>
        <p:nvPicPr>
          <p:cNvPr id="17411" name="Picture 3" descr="34_09"/>
          <p:cNvPicPr>
            <a:picLocks noChangeAspect="1" noChangeArrowheads="1"/>
          </p:cNvPicPr>
          <p:nvPr/>
        </p:nvPicPr>
        <p:blipFill>
          <a:blip r:embed="rId3">
            <a:extLst>
              <a:ext uri="{28A0092B-C50C-407E-A947-70E740481C1C}">
                <a14:useLocalDpi xmlns:a14="http://schemas.microsoft.com/office/drawing/2010/main" val="0"/>
              </a:ext>
            </a:extLst>
          </a:blip>
          <a:srcRect b="13499"/>
          <a:stretch>
            <a:fillRect/>
          </a:stretch>
        </p:blipFill>
        <p:spPr bwMode="auto">
          <a:xfrm>
            <a:off x="0" y="6858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fontAlgn="auto">
              <a:spcAft>
                <a:spcPts val="0"/>
              </a:spcAft>
              <a:defRPr/>
            </a:pPr>
            <a:r>
              <a:rPr lang="en-US"/>
              <a:t>The Carbon Cycle</a:t>
            </a:r>
          </a:p>
        </p:txBody>
      </p:sp>
      <p:sp>
        <p:nvSpPr>
          <p:cNvPr id="14339" name="Rectangle 3"/>
          <p:cNvSpPr>
            <a:spLocks noGrp="1" noChangeArrowheads="1"/>
          </p:cNvSpPr>
          <p:nvPr>
            <p:ph idx="1"/>
          </p:nvPr>
        </p:nvSpPr>
        <p:spPr>
          <a:xfrm>
            <a:off x="228600" y="1600200"/>
            <a:ext cx="8610600" cy="4800600"/>
          </a:xfrm>
        </p:spPr>
        <p:txBody>
          <a:bodyPr/>
          <a:lstStyle/>
          <a:p>
            <a:r>
              <a:rPr lang="en-US" smtClean="0"/>
              <a:t>In the </a:t>
            </a:r>
            <a:r>
              <a:rPr lang="en-US" i="1" smtClean="0">
                <a:solidFill>
                  <a:srgbClr val="176D15"/>
                </a:solidFill>
              </a:rPr>
              <a:t>carbon cycle</a:t>
            </a:r>
            <a:r>
              <a:rPr lang="en-US" smtClean="0"/>
              <a:t>, a gaseous cycle, organisms exchange carbon dioxide with the atmosphere. </a:t>
            </a:r>
          </a:p>
          <a:p>
            <a:r>
              <a:rPr lang="en-US" smtClean="0"/>
              <a:t>Shells in ocean sediments, organic compounds in living and dead organisms, and fossil fuels are all reservoirs for carbon.</a:t>
            </a:r>
          </a:p>
          <a:p>
            <a:r>
              <a:rPr lang="en-US" i="1" smtClean="0">
                <a:solidFill>
                  <a:srgbClr val="176D15"/>
                </a:solidFill>
              </a:rPr>
              <a:t>Fossil fuels</a:t>
            </a:r>
            <a:r>
              <a:rPr lang="en-US" smtClean="0"/>
              <a:t> were formed during the Carboniferous period, 286 to 360 million years ago.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anim to="" calcmode="lin" valueType="num">
                                      <p:cBhvr>
                                        <p:cTn id="7" dur="1" fill="hold"/>
                                        <p:tgtEl>
                                          <p:spTgt spid="1433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4339">
                                            <p:txEl>
                                              <p:pRg st="1" end="1"/>
                                            </p:txEl>
                                          </p:spTgt>
                                        </p:tgtEl>
                                        <p:attrNameLst>
                                          <p:attrName>style.visibility</p:attrName>
                                        </p:attrNameLst>
                                      </p:cBhvr>
                                      <p:to>
                                        <p:strVal val="visible"/>
                                      </p:to>
                                    </p:set>
                                    <p:anim to="" calcmode="lin" valueType="num">
                                      <p:cBhvr>
                                        <p:cTn id="12" dur="1" fill="hold"/>
                                        <p:tgtEl>
                                          <p:spTgt spid="1433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4339">
                                            <p:txEl>
                                              <p:pRg st="2" end="2"/>
                                            </p:txEl>
                                          </p:spTgt>
                                        </p:tgtEl>
                                        <p:attrNameLst>
                                          <p:attrName>style.visibility</p:attrName>
                                        </p:attrNameLst>
                                      </p:cBhvr>
                                      <p:to>
                                        <p:strVal val="visible"/>
                                      </p:to>
                                    </p:set>
                                    <p:anim to="" calcmode="lin" valueType="num">
                                      <p:cBhvr>
                                        <p:cTn id="17" dur="1" fill="hold"/>
                                        <p:tgtEl>
                                          <p:spTgt spid="1433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4888"/>
            <a:ext cx="8839200"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title" idx="4294967295"/>
          </p:nvPr>
        </p:nvSpPr>
        <p:spPr>
          <a:xfrm>
            <a:off x="0" y="0"/>
            <a:ext cx="9144000" cy="1295400"/>
          </a:xfrm>
        </p:spPr>
        <p:txBody>
          <a:bodyPr/>
          <a:lstStyle/>
          <a:p>
            <a:pPr algn="ctr" fontAlgn="auto">
              <a:spcAft>
                <a:spcPts val="0"/>
              </a:spcAft>
              <a:defRPr/>
            </a:pPr>
            <a:r>
              <a:rPr lang="en-US" sz="4000">
                <a:latin typeface="Brush Script MT" pitchFamily="66" charset="0"/>
              </a:rPr>
              <a:t>CARBON CYCLE</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92100"/>
            <a:ext cx="8229600" cy="1144588"/>
          </a:xfrm>
        </p:spPr>
        <p:txBody>
          <a:bodyPr/>
          <a:lstStyle/>
          <a:p>
            <a:pPr fontAlgn="auto">
              <a:spcAft>
                <a:spcPts val="0"/>
              </a:spcAft>
              <a:defRPr/>
            </a:pPr>
            <a:r>
              <a:rPr lang="en-US"/>
              <a:t>The Water Cycle</a:t>
            </a:r>
          </a:p>
        </p:txBody>
      </p:sp>
      <p:sp>
        <p:nvSpPr>
          <p:cNvPr id="10243" name="Rectangle 3"/>
          <p:cNvSpPr>
            <a:spLocks noGrp="1" noChangeArrowheads="1"/>
          </p:cNvSpPr>
          <p:nvPr>
            <p:ph idx="1"/>
          </p:nvPr>
        </p:nvSpPr>
        <p:spPr>
          <a:xfrm>
            <a:off x="457200" y="1219200"/>
            <a:ext cx="8229600" cy="4906963"/>
          </a:xfrm>
        </p:spPr>
        <p:txBody>
          <a:bodyPr/>
          <a:lstStyle/>
          <a:p>
            <a:r>
              <a:rPr lang="en-US" smtClean="0"/>
              <a:t>In the </a:t>
            </a:r>
            <a:r>
              <a:rPr lang="en-US" i="1" smtClean="0">
                <a:solidFill>
                  <a:srgbClr val="176D15"/>
                </a:solidFill>
              </a:rPr>
              <a:t>water</a:t>
            </a:r>
            <a:r>
              <a:rPr lang="en-US" smtClean="0"/>
              <a:t>, or </a:t>
            </a:r>
            <a:r>
              <a:rPr lang="en-US" i="1" smtClean="0">
                <a:solidFill>
                  <a:srgbClr val="176D15"/>
                </a:solidFill>
              </a:rPr>
              <a:t>hydrologic cycle</a:t>
            </a:r>
            <a:r>
              <a:rPr lang="en-US" smtClean="0"/>
              <a:t>, the sun’s rays cause fresh water to evaporate from the oceans, leaving the salts behind. </a:t>
            </a:r>
          </a:p>
          <a:p>
            <a:r>
              <a:rPr lang="en-US" smtClean="0"/>
              <a:t>Vaporized fresh water rises into the atmosphere, cools, and falls as rain over oceans and land.</a:t>
            </a:r>
          </a:p>
          <a:p>
            <a:r>
              <a:rPr lang="en-US" smtClean="0"/>
              <a:t>Precipitation, as rain and snow, over land results in bodies of fresh water plus groundwater, including </a:t>
            </a:r>
            <a:r>
              <a:rPr lang="en-US" i="1" smtClean="0">
                <a:solidFill>
                  <a:srgbClr val="176D15"/>
                </a:solidFill>
              </a:rPr>
              <a:t>aquifers</a:t>
            </a:r>
            <a:r>
              <a:rPr lang="en-US" smtClean="0"/>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anim to="" calcmode="lin" valueType="num">
                                      <p:cBhvr>
                                        <p:cTn id="7" dur="1" fill="hold"/>
                                        <p:tgtEl>
                                          <p:spTgt spid="102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243">
                                            <p:txEl>
                                              <p:pRg st="1" end="1"/>
                                            </p:txEl>
                                          </p:spTgt>
                                        </p:tgtEl>
                                        <p:attrNameLst>
                                          <p:attrName>style.visibility</p:attrName>
                                        </p:attrNameLst>
                                      </p:cBhvr>
                                      <p:to>
                                        <p:strVal val="visible"/>
                                      </p:to>
                                    </p:set>
                                    <p:anim to="" calcmode="lin" valueType="num">
                                      <p:cBhvr>
                                        <p:cTn id="12" dur="1" fill="hold"/>
                                        <p:tgtEl>
                                          <p:spTgt spid="102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243">
                                            <p:txEl>
                                              <p:pRg st="2" end="2"/>
                                            </p:txEl>
                                          </p:spTgt>
                                        </p:tgtEl>
                                        <p:attrNameLst>
                                          <p:attrName>style.visibility</p:attrName>
                                        </p:attrNameLst>
                                      </p:cBhvr>
                                      <p:to>
                                        <p:strVal val="visible"/>
                                      </p:to>
                                    </p:set>
                                    <p:anim to="" calcmode="lin" valueType="num">
                                      <p:cBhvr>
                                        <p:cTn id="17" dur="1" fill="hold"/>
                                        <p:tgtEl>
                                          <p:spTgt spid="1024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0" y="609600"/>
            <a:ext cx="8229600" cy="5516563"/>
          </a:xfrm>
        </p:spPr>
        <p:txBody>
          <a:bodyPr/>
          <a:lstStyle/>
          <a:p>
            <a:r>
              <a:rPr lang="en-US" smtClean="0"/>
              <a:t>Water is held in lakes, ponds, streams, and groundwater. </a:t>
            </a:r>
          </a:p>
          <a:p>
            <a:r>
              <a:rPr lang="en-US" smtClean="0"/>
              <a:t>Evaporation from terrestrial ecosystems includes transpiration from plants.</a:t>
            </a:r>
          </a:p>
          <a:p>
            <a:r>
              <a:rPr lang="en-US" smtClean="0"/>
              <a:t>Eventually all water returns to the oceans.</a:t>
            </a:r>
          </a:p>
          <a:p>
            <a:r>
              <a:rPr lang="en-US" smtClean="0"/>
              <a:t>Groundwater “mining” in Gnangarra Aquifer is removing water faster than underground sources can be recharged.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2290">
                                            <p:txEl>
                                              <p:pRg st="0" end="0"/>
                                            </p:txEl>
                                          </p:spTgt>
                                        </p:tgtEl>
                                        <p:attrNameLst>
                                          <p:attrName>style.visibility</p:attrName>
                                        </p:attrNameLst>
                                      </p:cBhvr>
                                      <p:to>
                                        <p:strVal val="visible"/>
                                      </p:to>
                                    </p:set>
                                    <p:anim to="" calcmode="lin" valueType="num">
                                      <p:cBhvr>
                                        <p:cTn id="7" dur="1" fill="hold"/>
                                        <p:tgtEl>
                                          <p:spTgt spid="1229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2290">
                                            <p:txEl>
                                              <p:pRg st="1" end="1"/>
                                            </p:txEl>
                                          </p:spTgt>
                                        </p:tgtEl>
                                        <p:attrNameLst>
                                          <p:attrName>style.visibility</p:attrName>
                                        </p:attrNameLst>
                                      </p:cBhvr>
                                      <p:to>
                                        <p:strVal val="visible"/>
                                      </p:to>
                                    </p:set>
                                    <p:anim to="" calcmode="lin" valueType="num">
                                      <p:cBhvr>
                                        <p:cTn id="12" dur="1" fill="hold"/>
                                        <p:tgtEl>
                                          <p:spTgt spid="12290">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2290">
                                            <p:txEl>
                                              <p:pRg st="2" end="2"/>
                                            </p:txEl>
                                          </p:spTgt>
                                        </p:tgtEl>
                                        <p:attrNameLst>
                                          <p:attrName>style.visibility</p:attrName>
                                        </p:attrNameLst>
                                      </p:cBhvr>
                                      <p:to>
                                        <p:strVal val="visible"/>
                                      </p:to>
                                    </p:set>
                                    <p:anim to="" calcmode="lin" valueType="num">
                                      <p:cBhvr>
                                        <p:cTn id="17" dur="1" fill="hold"/>
                                        <p:tgtEl>
                                          <p:spTgt spid="12290">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2290">
                                            <p:txEl>
                                              <p:pRg st="3" end="3"/>
                                            </p:txEl>
                                          </p:spTgt>
                                        </p:tgtEl>
                                        <p:attrNameLst>
                                          <p:attrName>style.visibility</p:attrName>
                                        </p:attrNameLst>
                                      </p:cBhvr>
                                      <p:to>
                                        <p:strVal val="visible"/>
                                      </p:to>
                                    </p:set>
                                    <p:anim to="" calcmode="lin" valueType="num">
                                      <p:cBhvr>
                                        <p:cTn id="22" dur="1" fill="hold"/>
                                        <p:tgtEl>
                                          <p:spTgt spid="12290">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609600"/>
          </a:xfrm>
        </p:spPr>
        <p:txBody>
          <a:bodyPr>
            <a:normAutofit fontScale="90000"/>
          </a:bodyPr>
          <a:lstStyle/>
          <a:p>
            <a:pPr fontAlgn="auto">
              <a:spcAft>
                <a:spcPts val="0"/>
              </a:spcAft>
              <a:defRPr/>
            </a:pPr>
            <a:r>
              <a:rPr lang="en-US"/>
              <a:t>The water cycle</a:t>
            </a:r>
          </a:p>
        </p:txBody>
      </p:sp>
      <p:pic>
        <p:nvPicPr>
          <p:cNvPr id="15363" name="Picture 3" descr="34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991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1738"/>
            <a:ext cx="8839200"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title" idx="4294967295"/>
          </p:nvPr>
        </p:nvSpPr>
        <p:spPr>
          <a:xfrm>
            <a:off x="0" y="0"/>
            <a:ext cx="9144000" cy="838200"/>
          </a:xfrm>
        </p:spPr>
        <p:txBody>
          <a:bodyPr/>
          <a:lstStyle/>
          <a:p>
            <a:pPr algn="ctr" fontAlgn="auto">
              <a:spcAft>
                <a:spcPts val="0"/>
              </a:spcAft>
              <a:defRPr/>
            </a:pPr>
            <a:r>
              <a:rPr lang="en-US" sz="4000">
                <a:latin typeface="Blackadder ITC" pitchFamily="82" charset="0"/>
              </a:rPr>
              <a:t>WATER CYCLE</a:t>
            </a:r>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Theme1</Template>
  <TotalTime>15</TotalTime>
  <Words>1271</Words>
  <Application>Microsoft Office PowerPoint</Application>
  <PresentationFormat>On-screen Show (4:3)</PresentationFormat>
  <Paragraphs>96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Tahoma</vt:lpstr>
      <vt:lpstr>Arial</vt:lpstr>
      <vt:lpstr>Franklin Gothic Medium</vt:lpstr>
      <vt:lpstr>Franklin Gothic Book</vt:lpstr>
      <vt:lpstr>Wingdings 2</vt:lpstr>
      <vt:lpstr>Times New Roman</vt:lpstr>
      <vt:lpstr>Theme1</vt:lpstr>
      <vt:lpstr>Carbon, water and nitrogen cycles</vt:lpstr>
      <vt:lpstr>Model for chemical cycling</vt:lpstr>
      <vt:lpstr>The carbon cycle</vt:lpstr>
      <vt:lpstr>The Carbon Cycle</vt:lpstr>
      <vt:lpstr>CARBON CYCLE</vt:lpstr>
      <vt:lpstr>The Water Cycle</vt:lpstr>
      <vt:lpstr>PowerPoint Presentation</vt:lpstr>
      <vt:lpstr>The water cycle</vt:lpstr>
      <vt:lpstr>WATER CYCLE</vt:lpstr>
      <vt:lpstr>The Nitrogen Cycle</vt:lpstr>
      <vt:lpstr>PowerPoint Presentation</vt:lpstr>
      <vt:lpstr>The nitrogen cycle</vt:lpstr>
      <vt:lpstr>NITROGEN CYCLE</vt:lpstr>
      <vt:lpstr>Nitrogen and Air Pollution</vt:lpstr>
      <vt:lpstr>PowerPoint Presentation</vt:lpstr>
      <vt:lpstr>Acid deposition</vt:lpstr>
      <vt:lpstr>PowerPoint Presentation</vt:lpstr>
      <vt:lpstr>Thermal inversion</vt:lpstr>
      <vt:lpstr>The Phosphorus Cycle</vt:lpstr>
      <vt:lpstr>The phosphorus cycle</vt:lpstr>
      <vt:lpstr>Phosphorus and Water Pollution</vt:lpstr>
      <vt:lpstr>The bacteria makes lumps on the roots called root nodules. The bacteria and the plant have a symbiotic relation: the bacteria benefits by having food and shelter from the plant and the plant benefits by having nitrates produced by the bacteria.</vt:lpstr>
      <vt:lpstr>Earth’s radiation balances</vt:lpstr>
      <vt:lpstr>Carbon Dioxide and Global Warming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Edwards</dc:creator>
  <cp:lastModifiedBy>iedwards</cp:lastModifiedBy>
  <cp:revision>8</cp:revision>
  <dcterms:created xsi:type="dcterms:W3CDTF">1601-01-01T00:00:00Z</dcterms:created>
  <dcterms:modified xsi:type="dcterms:W3CDTF">2012-11-15T07:00:51Z</dcterms:modified>
</cp:coreProperties>
</file>